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74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85B"/>
    <a:srgbClr val="30A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C5C9-164C-46B3-A87E-7660D39D3106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15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FF8A-AAF8-4A12-8A91-9CA0EAF6CBB9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25C3-021A-4B0B-8F70-0C181FE1CF45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1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88D-8CEC-4ED9-A53B-5596187D9A16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4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D382-DFDA-4722-A27A-59C21AD112F2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65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A30D-1C09-413F-AAB1-38F366000715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16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2B9C-D65E-4F64-95C3-B10F3B00F0D9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4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FDCC-6AAC-4A08-B9E0-3793AB5E64C3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3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94D-439C-40F1-900E-BC07940E3988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3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9570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1048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4846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9328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4125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0474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179A-1E2B-41AB-B400-4F1B4022FAEE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5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1D0F-6595-4F14-8EF3-954CD87C797B}" type="datetime2">
              <a:rPr lang="en-US" smtClean="0"/>
              <a:t>Friday, November 25,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53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9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Friday, November 25,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0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35F695A-1892-2FEF-BA09-B837577F0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10691" cy="2671948"/>
          </a:xfrm>
          <a:prstGeom prst="rect">
            <a:avLst/>
          </a:prstGeom>
          <a:solidFill>
            <a:srgbClr val="33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176C3-2E05-A144-C831-50E93E28DE01}"/>
              </a:ext>
            </a:extLst>
          </p:cNvPr>
          <p:cNvSpPr txBox="1"/>
          <p:nvPr/>
        </p:nvSpPr>
        <p:spPr>
          <a:xfrm>
            <a:off x="660841" y="675409"/>
            <a:ext cx="10870317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bg1"/>
                </a:solidFill>
                <a:latin typeface="iCiel Mijas" panose="02000506000000020004" pitchFamily="50" charset="0"/>
                <a:ea typeface="+mj-ea"/>
                <a:cs typeface="+mj-cs"/>
              </a:rPr>
              <a:t>CHỦ ĐỀ </a:t>
            </a:r>
            <a:r>
              <a:rPr lang="en-US" sz="7800" b="1">
                <a:solidFill>
                  <a:srgbClr val="FFC000"/>
                </a:solidFill>
                <a:latin typeface="iCiel Mijas" panose="02000506000000020004" pitchFamily="50" charset="0"/>
                <a:ea typeface="+mj-ea"/>
                <a:cs typeface="+mj-cs"/>
              </a:rPr>
              <a:t>A</a:t>
            </a:r>
            <a:endParaRPr lang="en-US" sz="5400" b="1">
              <a:solidFill>
                <a:srgbClr val="FFC000"/>
              </a:solidFill>
              <a:latin typeface="iCiel Mijas" panose="02000506000000020004" pitchFamily="50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bg1"/>
                </a:solidFill>
                <a:latin typeface="iCiel Mijas" panose="02000506000000020004" pitchFamily="50" charset="0"/>
                <a:ea typeface="+mj-ea"/>
                <a:cs typeface="+mj-cs"/>
              </a:rPr>
              <a:t>MÁY TÍNH VÀ CỘNG ĐỒNG</a:t>
            </a:r>
            <a:endParaRPr lang="en-US" sz="5400">
              <a:solidFill>
                <a:schemeClr val="bg1"/>
              </a:solidFill>
              <a:latin typeface="iCiel Mijas" panose="02000506000000020004" pitchFamily="50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425BC-F922-4BDD-D4C3-26F6E494C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77" b="8660"/>
          <a:stretch/>
        </p:blipFill>
        <p:spPr>
          <a:xfrm>
            <a:off x="20" y="2568531"/>
            <a:ext cx="12191980" cy="4273465"/>
          </a:xfrm>
          <a:custGeom>
            <a:avLst/>
            <a:gdLst/>
            <a:ahLst/>
            <a:cxnLst/>
            <a:rect l="l" t="t" r="r" b="b"/>
            <a:pathLst>
              <a:path w="12192000" h="4273465">
                <a:moveTo>
                  <a:pt x="5674827" y="107"/>
                </a:moveTo>
                <a:cubicBezTo>
                  <a:pt x="6770307" y="-2269"/>
                  <a:pt x="8062055" y="35744"/>
                  <a:pt x="8986322" y="35744"/>
                </a:cubicBezTo>
                <a:cubicBezTo>
                  <a:pt x="10233527" y="52639"/>
                  <a:pt x="11168930" y="69533"/>
                  <a:pt x="12015248" y="52639"/>
                </a:cubicBezTo>
                <a:lnTo>
                  <a:pt x="12192000" y="60460"/>
                </a:lnTo>
                <a:lnTo>
                  <a:pt x="12192000" y="4273465"/>
                </a:lnTo>
                <a:lnTo>
                  <a:pt x="0" y="4273465"/>
                </a:lnTo>
                <a:lnTo>
                  <a:pt x="0" y="65877"/>
                </a:lnTo>
                <a:lnTo>
                  <a:pt x="107413" y="52639"/>
                </a:lnTo>
                <a:cubicBezTo>
                  <a:pt x="716168" y="1955"/>
                  <a:pt x="1725810" y="137111"/>
                  <a:pt x="4665650" y="18850"/>
                </a:cubicBezTo>
                <a:cubicBezTo>
                  <a:pt x="4966315" y="6179"/>
                  <a:pt x="5309667" y="899"/>
                  <a:pt x="5674827" y="107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8610D6-32D5-A21A-CCB3-6E2AC0591763}"/>
              </a:ext>
            </a:extLst>
          </p:cNvPr>
          <p:cNvSpPr txBox="1"/>
          <p:nvPr/>
        </p:nvSpPr>
        <p:spPr>
          <a:xfrm>
            <a:off x="2302990" y="3535545"/>
            <a:ext cx="7586041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sz="5400" b="1" spc="20">
                <a:solidFill>
                  <a:srgbClr val="C00000"/>
                </a:solidFill>
                <a:latin typeface="iCiel Mijas" panose="02000506000000020004" pitchFamily="50" charset="0"/>
              </a:rPr>
              <a:t>BÀI </a:t>
            </a:r>
            <a:r>
              <a:rPr lang="en-US" sz="6600" b="1" spc="20">
                <a:solidFill>
                  <a:srgbClr val="C00000"/>
                </a:solidFill>
                <a:latin typeface="iCiel Mijas" panose="02000506000000020004" pitchFamily="50" charset="0"/>
              </a:rPr>
              <a:t>2</a:t>
            </a:r>
            <a:endParaRPr lang="en-US" sz="5400" b="1" spc="20">
              <a:solidFill>
                <a:srgbClr val="C00000"/>
              </a:solidFill>
              <a:latin typeface="iCiel Mijas" panose="02000506000000020004" pitchFamily="50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sz="5400" b="1" spc="20">
                <a:solidFill>
                  <a:srgbClr val="C00000"/>
                </a:solidFill>
                <a:latin typeface="iCiel Mijas" panose="02000506000000020004" pitchFamily="50" charset="0"/>
              </a:rPr>
              <a:t>CÁC THIẾT BỊ VÀO – RA</a:t>
            </a: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76000"/>
                <a:satMod val="180000"/>
              </a:schemeClr>
              <a:schemeClr val="bg1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6993C3A-0E30-417B-B76B-0B62A3462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996447-417F-B095-A088-DBDCE88065EA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2461" t="45038" r="991" b="31499"/>
          <a:stretch/>
        </p:blipFill>
        <p:spPr bwMode="auto">
          <a:xfrm>
            <a:off x="643467" y="1883023"/>
            <a:ext cx="10905066" cy="309195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818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6ADA8EC3-01C5-453C-91A6-D01B9E15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9A1D7546-68ED-4F66-AA8D-D04BEAD39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FCFE8A66-699D-4E05-B8FC-C31AE461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A124234B-D5D1-45F9-9B32-264F699BC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7A0B0249-AEB7-44A1-BEC3-A0C07E9E3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251D4BF9-284D-4B99-922C-BAB91FB2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733E9BD1-CC4F-4B4B-A413-92D6B1F0B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453EB82-AA0B-4AB7-BE68-038A3035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6925D060-DC46-4A52-043E-96CF9D4FC6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5" r="1" b="892"/>
          <a:stretch/>
        </p:blipFill>
        <p:spPr>
          <a:xfrm>
            <a:off x="490686" y="480059"/>
            <a:ext cx="11224302" cy="5897881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0F42738-AE74-4433-8657-EDE5C5C61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4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9508F9-059D-895F-7C35-115D531C0EB5}"/>
              </a:ext>
            </a:extLst>
          </p:cNvPr>
          <p:cNvSpPr/>
          <p:nvPr/>
        </p:nvSpPr>
        <p:spPr>
          <a:xfrm>
            <a:off x="1697831" y="672793"/>
            <a:ext cx="10125870" cy="5209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 thiết bị giúp máy tính nhận thông tin vào, xuất thông tin ra sẽ được gọi chung là thiết bị vào – ra hay </a:t>
            </a:r>
            <a:r>
              <a:rPr lang="vi-VN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thiết bị ngoại vi</a:t>
            </a:r>
            <a:endParaRPr lang="en-US" sz="2800" b="1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28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Ở đầu vào</a:t>
            </a:r>
            <a:r>
              <a:rPr lang="vi-VN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máy tính nhận tín hiệu gõ phím, nháy chuột, nhận hình ảnh, âm thanh, dữ liệu số từ mạng hay từ các thiết bị lưu trữ như: ổ đĩa cứng, thẻ nhớ, USB, đĩa CD, DVD.</a:t>
            </a:r>
            <a:endParaRPr lang="en-US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28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Ở đầu ra, </a:t>
            </a:r>
            <a:r>
              <a:rPr lang="vi-VN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máy tính hiển thị thông tin ra màn hình, in ra giấy, phát ra loa,… tức là chuyển dữ liệu số thành dạng thông tin quen thuộc với con người.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386ED-D435-886D-3AA7-3F4203EC4B8A}"/>
              </a:ext>
            </a:extLst>
          </p:cNvPr>
          <p:cNvSpPr txBox="1"/>
          <p:nvPr/>
        </p:nvSpPr>
        <p:spPr>
          <a:xfrm>
            <a:off x="1697830" y="26462"/>
            <a:ext cx="1096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iCiel Mijas" panose="02000506000000020004" pitchFamily="50" charset="0"/>
              </a:rPr>
              <a:t>1. Khái niệm thiết bị vào – ra</a:t>
            </a:r>
            <a:endParaRPr lang="en-US" sz="36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7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591EB5-31BB-C2D6-1E57-8CA5EB04E7A8}"/>
              </a:ext>
            </a:extLst>
          </p:cNvPr>
          <p:cNvSpPr/>
          <p:nvPr/>
        </p:nvSpPr>
        <p:spPr>
          <a:xfrm>
            <a:off x="2982202" y="1221661"/>
            <a:ext cx="5350250" cy="204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Máy ghi âm số, máy ảnh số, máy quay video số có thể là thiết bị vào khi kết nối trực tiếp với máy tính.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6C846-0AE2-D1BB-110C-C78311E81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9" t="31525" r="5035" b="22650"/>
          <a:stretch/>
        </p:blipFill>
        <p:spPr>
          <a:xfrm>
            <a:off x="2748866" y="3921424"/>
            <a:ext cx="3603009" cy="193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CC0D8B-8F47-A66B-6B04-A7B1F77DBF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64" t="1544" r="9463" b="1680"/>
          <a:stretch/>
        </p:blipFill>
        <p:spPr>
          <a:xfrm>
            <a:off x="9037254" y="3899935"/>
            <a:ext cx="2377151" cy="1980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1A79FF-DD8B-0A60-548B-2E4B16920B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13" r="15194"/>
          <a:stretch/>
        </p:blipFill>
        <p:spPr>
          <a:xfrm>
            <a:off x="9325168" y="804479"/>
            <a:ext cx="2000461" cy="28786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929CCD-E476-8AD4-1F61-8E7FFDFCBE0C}"/>
              </a:ext>
            </a:extLst>
          </p:cNvPr>
          <p:cNvSpPr txBox="1"/>
          <p:nvPr/>
        </p:nvSpPr>
        <p:spPr>
          <a:xfrm>
            <a:off x="1697830" y="26462"/>
            <a:ext cx="1096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iCiel Mijas" panose="02000506000000020004" pitchFamily="50" charset="0"/>
              </a:rPr>
              <a:t>2. Một số thiết bị vào – ra</a:t>
            </a:r>
            <a:endParaRPr lang="en-US" sz="36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29CCD-E476-8AD4-1F61-8E7FFDFCBE0C}"/>
              </a:ext>
            </a:extLst>
          </p:cNvPr>
          <p:cNvSpPr txBox="1"/>
          <p:nvPr/>
        </p:nvSpPr>
        <p:spPr>
          <a:xfrm>
            <a:off x="1697830" y="26462"/>
            <a:ext cx="1096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iCiel Mijas" panose="02000506000000020004" pitchFamily="50" charset="0"/>
              </a:rPr>
              <a:t>2. Một số thiết bị vào – ra</a:t>
            </a:r>
            <a:endParaRPr lang="en-US" sz="3600">
              <a:solidFill>
                <a:srgbClr val="FFC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061B7F-DAE2-F0F7-A4D6-1EC62B2E8B8F}"/>
              </a:ext>
            </a:extLst>
          </p:cNvPr>
          <p:cNvSpPr/>
          <p:nvPr/>
        </p:nvSpPr>
        <p:spPr>
          <a:xfrm>
            <a:off x="2892812" y="1388250"/>
            <a:ext cx="7724388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Máy quét là thiết bị chuyển văn bản, hình ảnh thành tệp ảnh số hóa.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01EAC-EA31-F40B-A3C3-03EC6D010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772" y="3264913"/>
            <a:ext cx="2541758" cy="16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3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29CCD-E476-8AD4-1F61-8E7FFDFCBE0C}"/>
              </a:ext>
            </a:extLst>
          </p:cNvPr>
          <p:cNvSpPr txBox="1"/>
          <p:nvPr/>
        </p:nvSpPr>
        <p:spPr>
          <a:xfrm>
            <a:off x="1697830" y="26462"/>
            <a:ext cx="1096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iCiel Mijas" panose="02000506000000020004" pitchFamily="50" charset="0"/>
              </a:rPr>
              <a:t>2. Một số thiết bị vào – ra</a:t>
            </a:r>
            <a:endParaRPr lang="en-US" sz="3600">
              <a:solidFill>
                <a:srgbClr val="FFC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85555-4F3D-9A9C-7FE8-CE7AFA6358E9}"/>
              </a:ext>
            </a:extLst>
          </p:cNvPr>
          <p:cNvSpPr/>
          <p:nvPr/>
        </p:nvSpPr>
        <p:spPr>
          <a:xfrm>
            <a:off x="2896057" y="1207795"/>
            <a:ext cx="8283188" cy="10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Máy đọc chữ chuyên dụng (OCR) chuyển văn bản chữ in thành dữ liệu văn bản cho máy tính.</a:t>
            </a:r>
          </a:p>
        </p:txBody>
      </p:sp>
      <p:pic>
        <p:nvPicPr>
          <p:cNvPr id="14" name="Picture 2" descr="Top 5 phần mềm OCR chỉnh sửa dữ liệu scan tốt nhất">
            <a:extLst>
              <a:ext uri="{FF2B5EF4-FFF2-40B4-BE49-F238E27FC236}">
                <a16:creationId xmlns:a16="http://schemas.microsoft.com/office/drawing/2014/main" id="{2F317B8D-6A31-2268-B1C7-7EE64A937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30" y="2885321"/>
            <a:ext cx="3850442" cy="241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6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29CCD-E476-8AD4-1F61-8E7FFDFCBE0C}"/>
              </a:ext>
            </a:extLst>
          </p:cNvPr>
          <p:cNvSpPr txBox="1"/>
          <p:nvPr/>
        </p:nvSpPr>
        <p:spPr>
          <a:xfrm>
            <a:off x="1697830" y="26462"/>
            <a:ext cx="1096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iCiel Mijas" panose="02000506000000020004" pitchFamily="50" charset="0"/>
              </a:rPr>
              <a:t>2. Một số thiết bị vào – ra</a:t>
            </a:r>
            <a:endParaRPr lang="en-US" sz="3600">
              <a:solidFill>
                <a:srgbClr val="FFC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38E105-0659-9921-5CF7-76C857567ECE}"/>
              </a:ext>
            </a:extLst>
          </p:cNvPr>
          <p:cNvSpPr/>
          <p:nvPr/>
        </p:nvSpPr>
        <p:spPr>
          <a:xfrm>
            <a:off x="2870199" y="1064062"/>
            <a:ext cx="8470901" cy="1547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Máy quét 3 chiều quét các vật thể có hình khối, chuyển thành phác thảo 3D, có thể xoay để xem từ nhiều góc nhìn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1D8D9-7EE9-B88F-8E8C-B7E13EFAA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838" y="3003062"/>
            <a:ext cx="2289128" cy="1754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F81715-6066-E7F5-0018-F3541653F758}"/>
              </a:ext>
            </a:extLst>
          </p:cNvPr>
          <p:cNvSpPr txBox="1"/>
          <p:nvPr/>
        </p:nvSpPr>
        <p:spPr>
          <a:xfrm>
            <a:off x="3136719" y="5001672"/>
            <a:ext cx="290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Máy quét 3 chiều cầm tay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D357E-3CBB-7940-2592-6A5F8E4FE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717" y="2895855"/>
            <a:ext cx="2290483" cy="22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0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29CCD-E476-8AD4-1F61-8E7FFDFCBE0C}"/>
              </a:ext>
            </a:extLst>
          </p:cNvPr>
          <p:cNvSpPr txBox="1"/>
          <p:nvPr/>
        </p:nvSpPr>
        <p:spPr>
          <a:xfrm>
            <a:off x="1697830" y="26462"/>
            <a:ext cx="1096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iCiel Mijas" panose="02000506000000020004" pitchFamily="50" charset="0"/>
              </a:rPr>
              <a:t>2. Một số thiết bị vào – ra</a:t>
            </a:r>
            <a:endParaRPr lang="en-US" sz="3600">
              <a:solidFill>
                <a:srgbClr val="FFC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2F53DE-5E88-9918-2B20-52476AE5D17C}"/>
              </a:ext>
            </a:extLst>
          </p:cNvPr>
          <p:cNvSpPr/>
          <p:nvPr/>
        </p:nvSpPr>
        <p:spPr>
          <a:xfrm>
            <a:off x="3222657" y="2750738"/>
            <a:ext cx="3345934" cy="10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Đầu đọc mã vạch là thiết bị vào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4E98BE-1C70-6247-95DA-D19064E25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815" y="1840979"/>
            <a:ext cx="4119349" cy="334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9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29CCD-E476-8AD4-1F61-8E7FFDFCBE0C}"/>
              </a:ext>
            </a:extLst>
          </p:cNvPr>
          <p:cNvSpPr txBox="1"/>
          <p:nvPr/>
        </p:nvSpPr>
        <p:spPr>
          <a:xfrm>
            <a:off x="1697830" y="26462"/>
            <a:ext cx="1096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iCiel Mijas" panose="02000506000000020004" pitchFamily="50" charset="0"/>
              </a:rPr>
              <a:t>2. Một số thiết bị vào – ra</a:t>
            </a:r>
            <a:endParaRPr lang="en-US" sz="3600">
              <a:solidFill>
                <a:srgbClr val="FFC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FDB558-8DE7-9DB9-22E4-F586AEECD0E7}"/>
              </a:ext>
            </a:extLst>
          </p:cNvPr>
          <p:cNvSpPr/>
          <p:nvPr/>
        </p:nvSpPr>
        <p:spPr>
          <a:xfrm>
            <a:off x="3672848" y="2970986"/>
            <a:ext cx="3853589" cy="556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Máy in là thiết bị 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EE1F5-E477-E249-100C-D4F2F23BE6E6}"/>
              </a:ext>
            </a:extLst>
          </p:cNvPr>
          <p:cNvPicPr/>
          <p:nvPr/>
        </p:nvPicPr>
        <p:blipFill rotWithShape="1">
          <a:blip r:embed="rId3"/>
          <a:srcRect l="59891" t="40453" r="26052" b="41438"/>
          <a:stretch/>
        </p:blipFill>
        <p:spPr bwMode="auto">
          <a:xfrm>
            <a:off x="8519153" y="2204161"/>
            <a:ext cx="2375971" cy="2246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22745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89</TotalTime>
  <Words>317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iCiel Mijas</vt:lpstr>
      <vt:lpstr>Open Sans</vt:lpstr>
      <vt:lpstr>Custom Design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Ngọc</dc:creator>
  <cp:lastModifiedBy>Hồng Ngọc</cp:lastModifiedBy>
  <cp:revision>9</cp:revision>
  <dcterms:created xsi:type="dcterms:W3CDTF">2022-11-25T08:13:47Z</dcterms:created>
  <dcterms:modified xsi:type="dcterms:W3CDTF">2022-11-25T10:49:09Z</dcterms:modified>
</cp:coreProperties>
</file>